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145"/>
  </p:normalViewPr>
  <p:slideViewPr>
    <p:cSldViewPr snapToGrid="0">
      <p:cViewPr varScale="1">
        <p:scale>
          <a:sx n="117" d="100"/>
          <a:sy n="117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D4F3-D13D-6731-D3C4-855DE9D99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081AA-C065-54BC-7CCD-F91D752C0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D5FE4-FE24-9596-A4C1-638EC0ED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83F3C-0803-FD43-3D1B-CFC16A04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E410C-86A3-FBBC-4417-84328377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0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4D5A-D3C0-ECD7-BFA3-14E6A519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D1086-52D4-BDA5-F5D4-C4CE80D1C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72A3D-BD00-7EDB-64B1-C2BE701D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EA689-D58B-D57E-005D-695A88C6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AB6C4-FC45-C01E-AFDD-C65C4E0D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8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5E6A7-0290-4E4A-D6BB-CEE8189C5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5CB6D-B3C9-24A6-48C4-E5FCFEC14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E8C42-B0F2-3738-81F5-26ADA5EF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D4AFC-F49E-EC44-1129-B8465EAB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02E33-B08E-7432-E2D9-F90C11CD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1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749D-1E8D-5A30-8A6F-AAE15264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B59C-6F3E-8073-5DDB-4CF98F085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43CD3-6345-3A55-EB16-9DFDE5F0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5E52F-EC4B-35B0-DB7D-247F1501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920C1-E011-FF16-9BC9-0F3164BE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78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8259-007C-917B-DA8A-B9A6A5FB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843D7-EEE7-8783-22B7-467AD359D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BE72A-6DA1-1311-C3F4-30A133B6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4C61-50DC-BF4B-C434-CDCC2554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6F1C2-2417-A25B-B701-6C7836CA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EBC1-4617-A800-5A1B-2976D8D0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A0649-2F77-A41D-BC16-1B924382A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4313D-BDF9-9F7A-7220-40961C810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2AEEE-600A-C5E6-EF61-012013E07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9A37-D757-88D8-234E-5E3BE15B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32A18-B996-F4A4-D25D-A8CCDEDA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5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EFFF-A262-0E0C-2321-F672763F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DDFB-901D-B606-AF2C-D6188BADF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D761B-B383-1A11-0FE4-059EF122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C1D8-B3A9-7596-FB21-68A83598C3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DB1EA-1993-7B43-8B9B-678D4B694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C611B-2580-4573-ADD4-FE8882ECD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CBE6A-14C2-52AF-08E1-7080723F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685E6C-593D-28AE-676B-6022EAFC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1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D028-B5E3-C906-F43E-7DE3002F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36BD2-D661-4462-71E0-B61006E0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0527F-A6C1-E336-2411-120EC2A4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5B064-0197-91D9-E8AF-7EB6B392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9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7BEB12-C399-25E1-AC73-88DED88F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19CE4-CF57-6884-BC92-D74B161AD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6356B-814F-201C-E3DD-CF3796A90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49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1FA0-8056-49AE-FE40-BFC6D34D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96BAB-8B35-B957-1686-C7F545A1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8C7E0-5257-1FCA-50CA-F4136365D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35BFA-3CCF-78A8-88D2-5406FC5F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3E2E3-218C-D11E-5427-8E694404C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5471B-95E6-39BB-A000-5B4ECFAC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7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6B67-F6FD-924C-9FB0-BACF33DB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E4EC2-9889-87B3-3309-6FDAB7C2E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19DDF-0F18-D55A-70D6-89903B0AA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047D0-F5B5-18C7-B78A-C3FFF75D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7874B-A4E7-D677-085E-28079DC8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06A80-F337-0D8D-2794-94B4D6E7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C0F337-B7FE-CA4D-6C50-FA032505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718FF-6D23-DEFC-EE4A-A6DF6A577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5226B-C779-19B5-F135-341ED6517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543CB-9110-3B42-82A6-7C716E5AEB1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C6F56-F254-1268-A1AB-D0179836C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AE441-54A6-BC89-234C-F9697DD28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B0A251-CD78-3F42-8377-EDC844660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6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baseball field&#10;&#10;Description automatically generated">
            <a:extLst>
              <a:ext uri="{FF2B5EF4-FFF2-40B4-BE49-F238E27FC236}">
                <a16:creationId xmlns:a16="http://schemas.microsoft.com/office/drawing/2014/main" id="{6480FD8B-5CEE-1125-BC99-EAA621BF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F9C63-846D-C832-0F6E-FBA8167EE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Using Statcast Data to Predict Home Run Outcomes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521F9-5794-1FDB-D2C0-69720AB93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Graydon Bower</a:t>
            </a:r>
          </a:p>
        </p:txBody>
      </p:sp>
    </p:spTree>
    <p:extLst>
      <p:ext uri="{BB962C8B-B14F-4D97-AF65-F5344CB8AC3E}">
        <p14:creationId xmlns:p14="http://schemas.microsoft.com/office/powerpoint/2010/main" val="667233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4E0D-0ABD-0900-050A-EAE29190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1: Logistic Regression on 10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44FA-64DB-8983-6C67-AAE6F1EDE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Initially implemented logistic regression based on 10 most important features mentioned earlier (x) to predict class labels (y)</a:t>
            </a:r>
          </a:p>
          <a:p>
            <a:r>
              <a:rPr lang="en-US" dirty="0"/>
              <a:t>Performed </a:t>
            </a:r>
            <a:r>
              <a:rPr lang="en-US" dirty="0" err="1"/>
              <a:t>train_test_split</a:t>
            </a:r>
            <a:r>
              <a:rPr lang="en-US" dirty="0"/>
              <a:t> with test size of 0.2 (standard test size)</a:t>
            </a:r>
          </a:p>
          <a:p>
            <a:r>
              <a:rPr lang="en-US" dirty="0"/>
              <a:t>Trained classifier on training set to generate predictions for </a:t>
            </a:r>
            <a:r>
              <a:rPr lang="en-US" dirty="0" err="1"/>
              <a:t>X_test</a:t>
            </a:r>
            <a:r>
              <a:rPr lang="en-US" dirty="0"/>
              <a:t> values</a:t>
            </a:r>
          </a:p>
          <a:p>
            <a:r>
              <a:rPr lang="en-US" dirty="0"/>
              <a:t>Generated model performance metrics &amp; examined whether removing features would improve model performance</a:t>
            </a:r>
          </a:p>
          <a:p>
            <a:r>
              <a:rPr lang="en-US" dirty="0"/>
              <a:t>Ended up realizing multiple features had no impact on performance metrics (</a:t>
            </a:r>
            <a:r>
              <a:rPr lang="en-US" dirty="0" err="1"/>
              <a:t>hc_x</a:t>
            </a:r>
            <a:r>
              <a:rPr lang="en-US" dirty="0"/>
              <a:t>, ay, </a:t>
            </a:r>
            <a:r>
              <a:rPr lang="en-US" dirty="0" err="1"/>
              <a:t>pfx_z</a:t>
            </a:r>
            <a:r>
              <a:rPr lang="en-US" dirty="0"/>
              <a:t>, and </a:t>
            </a:r>
            <a:r>
              <a:rPr lang="en-US" dirty="0" err="1"/>
              <a:t>pitch_type</a:t>
            </a:r>
            <a:r>
              <a:rPr lang="en-US" dirty="0"/>
              <a:t>), so removed these</a:t>
            </a:r>
          </a:p>
          <a:p>
            <a:r>
              <a:rPr lang="en-US" dirty="0"/>
              <a:t>Also found that removing </a:t>
            </a:r>
            <a:r>
              <a:rPr lang="en-US" dirty="0" err="1"/>
              <a:t>launch_speed</a:t>
            </a:r>
            <a:r>
              <a:rPr lang="en-US" dirty="0"/>
              <a:t> improved TPR while PPV, F1 score, &amp; AUC remained constant, so removed this feature</a:t>
            </a:r>
          </a:p>
          <a:p>
            <a:r>
              <a:rPr lang="en-US" dirty="0"/>
              <a:t>Remaining features were </a:t>
            </a:r>
            <a:r>
              <a:rPr lang="en-US" dirty="0" err="1"/>
              <a:t>hit_distance</a:t>
            </a:r>
            <a:r>
              <a:rPr lang="en-US" dirty="0"/>
              <a:t>, </a:t>
            </a:r>
            <a:r>
              <a:rPr lang="en-US" dirty="0" err="1"/>
              <a:t>launch_angle</a:t>
            </a:r>
            <a:r>
              <a:rPr lang="en-US" dirty="0"/>
              <a:t>, </a:t>
            </a:r>
            <a:r>
              <a:rPr lang="en-US" dirty="0" err="1"/>
              <a:t>delta_run_exp</a:t>
            </a:r>
            <a:r>
              <a:rPr lang="en-US" dirty="0"/>
              <a:t>, &amp; </a:t>
            </a:r>
            <a:r>
              <a:rPr lang="en-US" dirty="0" err="1"/>
              <a:t>hc_y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4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1B45D-4D87-24F2-1B5F-A6489CC3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2800"/>
              <a:t>Re-Examining 4 Most Important Features for Multicollinearity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8A80A-CDAE-1CB3-A807-3F32C5F0F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1400" dirty="0"/>
              <a:t>First examined VIF values now that 6 features removed from analysis</a:t>
            </a:r>
          </a:p>
          <a:p>
            <a:r>
              <a:rPr lang="en-US" sz="1400" dirty="0"/>
              <a:t>For non-home runs:</a:t>
            </a:r>
          </a:p>
          <a:p>
            <a:pPr lvl="1"/>
            <a:r>
              <a:rPr lang="en-US" sz="1400" dirty="0" err="1"/>
              <a:t>Hit_distance</a:t>
            </a:r>
            <a:r>
              <a:rPr lang="en-US" sz="1400" dirty="0"/>
              <a:t> = 3.37, </a:t>
            </a:r>
            <a:r>
              <a:rPr lang="en-US" sz="1400" dirty="0" err="1"/>
              <a:t>launch_angle</a:t>
            </a:r>
            <a:r>
              <a:rPr lang="en-US" sz="1400" dirty="0"/>
              <a:t> = 2.17, </a:t>
            </a:r>
            <a:r>
              <a:rPr lang="en-US" sz="1400" dirty="0" err="1"/>
              <a:t>delta_run_exp</a:t>
            </a:r>
            <a:r>
              <a:rPr lang="en-US" sz="1400" dirty="0"/>
              <a:t> = 1.03, </a:t>
            </a:r>
            <a:r>
              <a:rPr lang="en-US" sz="1400" dirty="0" err="1"/>
              <a:t>hc_y</a:t>
            </a:r>
            <a:r>
              <a:rPr lang="en-US" sz="1400" dirty="0"/>
              <a:t> = 2.21</a:t>
            </a:r>
          </a:p>
          <a:p>
            <a:r>
              <a:rPr lang="en-US" sz="1400" dirty="0"/>
              <a:t>For home runs:</a:t>
            </a:r>
          </a:p>
          <a:p>
            <a:pPr lvl="1"/>
            <a:r>
              <a:rPr lang="en-US" sz="1400" dirty="0" err="1"/>
              <a:t>Hit_distance</a:t>
            </a:r>
            <a:r>
              <a:rPr lang="en-US" sz="1400" dirty="0"/>
              <a:t> = 2.66, </a:t>
            </a:r>
            <a:r>
              <a:rPr lang="en-US" sz="1400" dirty="0" err="1"/>
              <a:t>launch_angle</a:t>
            </a:r>
            <a:r>
              <a:rPr lang="en-US" sz="1400" dirty="0"/>
              <a:t> = 1.03, </a:t>
            </a:r>
            <a:r>
              <a:rPr lang="en-US" sz="1400" dirty="0" err="1"/>
              <a:t>delta_run_exp</a:t>
            </a:r>
            <a:r>
              <a:rPr lang="en-US" sz="1400" dirty="0"/>
              <a:t> = 1.00, </a:t>
            </a:r>
            <a:r>
              <a:rPr lang="en-US" sz="1400" dirty="0" err="1"/>
              <a:t>hc_y</a:t>
            </a:r>
            <a:r>
              <a:rPr lang="en-US" sz="1400" dirty="0"/>
              <a:t> = 2.67</a:t>
            </a:r>
          </a:p>
          <a:p>
            <a:r>
              <a:rPr lang="en-US" sz="1400" dirty="0"/>
              <a:t>VIF values dipped significantly for home run events, dropped slightly for non-home run events</a:t>
            </a:r>
          </a:p>
          <a:p>
            <a:r>
              <a:rPr lang="en-US" sz="1400" dirty="0"/>
              <a:t>Indicates slight correlation between </a:t>
            </a:r>
            <a:r>
              <a:rPr lang="en-US" sz="1400" dirty="0" err="1"/>
              <a:t>hit_distance</a:t>
            </a:r>
            <a:r>
              <a:rPr lang="en-US" sz="1400" dirty="0"/>
              <a:t>, </a:t>
            </a:r>
            <a:r>
              <a:rPr lang="en-US" sz="1400" dirty="0" err="1"/>
              <a:t>launch_angle</a:t>
            </a:r>
            <a:r>
              <a:rPr lang="en-US" sz="1400" dirty="0"/>
              <a:t>, and </a:t>
            </a:r>
            <a:r>
              <a:rPr lang="en-US" sz="1400" dirty="0" err="1"/>
              <a:t>hc_y</a:t>
            </a:r>
            <a:r>
              <a:rPr lang="en-US" sz="1400" dirty="0"/>
              <a:t>, but this is weak </a:t>
            </a:r>
          </a:p>
          <a:p>
            <a:r>
              <a:rPr lang="en-US" sz="1400" dirty="0"/>
              <a:t>Also indicates that value most predictive of home runs = </a:t>
            </a:r>
            <a:r>
              <a:rPr lang="en-US" sz="1400" dirty="0" err="1"/>
              <a:t>hit_distance</a:t>
            </a:r>
            <a:endParaRPr lang="en-US" sz="1400" dirty="0"/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8F3D95A2-74F1-7372-2EC5-711DBF6E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48" y="2025591"/>
            <a:ext cx="5367440" cy="39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4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C32DE-543A-BE6A-6C5B-65A4BC42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400"/>
              <a:t>Optimal Model 1: Logistic Regression using 4 Features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EA17-3D40-9944-255C-DC2D7E41E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/>
              <a:t>Trained logistic regression classifier on hit_distance, launch_angle, delta_run_exp, &amp; hc_y (X) to predict class labels (y)</a:t>
            </a:r>
          </a:p>
          <a:p>
            <a:r>
              <a:rPr lang="en-US" sz="2000"/>
              <a:t>Performed train_test_split with test size of 0.2 </a:t>
            </a:r>
          </a:p>
          <a:p>
            <a:r>
              <a:rPr lang="en-US" sz="2000"/>
              <a:t>Trained classifier on training set to generate predictions for X_test values</a:t>
            </a:r>
          </a:p>
          <a:p>
            <a:r>
              <a:rPr lang="en-US" sz="2000"/>
              <a:t>Performance metrics:</a:t>
            </a:r>
          </a:p>
          <a:p>
            <a:pPr lvl="1"/>
            <a:r>
              <a:rPr lang="en-US" sz="2000"/>
              <a:t>TPR = 0.94, PPV = 0.91, f1_score = 0.93, AUC = 0.96</a:t>
            </a:r>
          </a:p>
        </p:txBody>
      </p:sp>
      <p:pic>
        <p:nvPicPr>
          <p:cNvPr id="26" name="Picture 25" descr="A graph of a logistic regression&#10;&#10;Description automatically generated">
            <a:extLst>
              <a:ext uri="{FF2B5EF4-FFF2-40B4-BE49-F238E27FC236}">
                <a16:creationId xmlns:a16="http://schemas.microsoft.com/office/drawing/2014/main" id="{62840BCB-BF3D-6C00-858F-CDD062A6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306" y="3298145"/>
            <a:ext cx="3795842" cy="2581173"/>
          </a:xfrm>
          <a:prstGeom prst="rect">
            <a:avLst/>
          </a:prstGeom>
        </p:spPr>
      </p:pic>
      <p:pic>
        <p:nvPicPr>
          <p:cNvPr id="13" name="Picture 1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0CA78DE9-E322-CC8B-99E8-CD0F4C96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2508105"/>
            <a:ext cx="4389120" cy="79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1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CFE3A-4560-B296-C4DE-FC2DCB0BD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700"/>
              <a:t>Model 2: Default Decision Tree Classifier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4D50-3864-442B-6667-1B838BD24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Generated new </a:t>
            </a:r>
            <a:r>
              <a:rPr lang="en-US" sz="2000"/>
              <a:t>random train_test_split </a:t>
            </a:r>
            <a:r>
              <a:rPr lang="en-US" sz="2000" dirty="0"/>
              <a:t>of data using same test size</a:t>
            </a:r>
          </a:p>
          <a:p>
            <a:r>
              <a:rPr lang="en-US" sz="2000" dirty="0"/>
              <a:t>Used Decision Tree based on entropy</a:t>
            </a:r>
          </a:p>
          <a:p>
            <a:r>
              <a:rPr lang="en-US" sz="2000" dirty="0"/>
              <a:t>Trained classifier on training data to generate predictions </a:t>
            </a:r>
            <a:r>
              <a:rPr lang="en-US" sz="2000"/>
              <a:t>for y_test from X_test</a:t>
            </a:r>
            <a:endParaRPr lang="en-US" sz="2000" dirty="0"/>
          </a:p>
          <a:p>
            <a:r>
              <a:rPr lang="en-US" sz="2000" dirty="0"/>
              <a:t>Performance metrics for default Decision Tree:</a:t>
            </a:r>
          </a:p>
          <a:p>
            <a:pPr lvl="1"/>
            <a:r>
              <a:rPr lang="en-US" sz="2000" dirty="0"/>
              <a:t>TPR = 0.94, PPV = 0.93, F1 score = 0.93, &amp; AUC = 0.96</a:t>
            </a:r>
          </a:p>
        </p:txBody>
      </p:sp>
      <p:pic>
        <p:nvPicPr>
          <p:cNvPr id="15" name="Picture 14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44B77517-DFF1-BA1C-2004-85470B645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99" y="3307740"/>
            <a:ext cx="3993286" cy="2865183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C10197C-F802-F596-57E0-7CF522BD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082" y="2473808"/>
            <a:ext cx="4389120" cy="83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8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D3FCA-169D-B3FB-59A6-D7522834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100"/>
              <a:t>Optimizing Hyperparameters for Decision Tree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6C71-FFB9-E91D-D4E4-095B8E476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1400"/>
              <a:t>Ran six different experiments using Grid Search to find optimal hyperparameters for Decision Tree </a:t>
            </a:r>
          </a:p>
          <a:p>
            <a:r>
              <a:rPr lang="en-US" sz="1400"/>
              <a:t>Used 5-fold cross validation and F1 Score as the metric to evaluate model performance</a:t>
            </a:r>
          </a:p>
          <a:p>
            <a:r>
              <a:rPr lang="en-US" sz="1400"/>
              <a:t>Hyperparameters focused on = max_depth, min_samples_leaf, and min_samples_split</a:t>
            </a:r>
          </a:p>
          <a:p>
            <a:r>
              <a:rPr lang="en-US" sz="1400"/>
              <a:t>After running these experiments, best hyperparameters were:</a:t>
            </a:r>
          </a:p>
          <a:p>
            <a:pPr lvl="1"/>
            <a:r>
              <a:rPr lang="en-US" sz="1400"/>
              <a:t>max_depth = 11, min_samples_leaf = 3, min_samples_split = 2</a:t>
            </a:r>
          </a:p>
          <a:p>
            <a:r>
              <a:rPr lang="en-US" sz="1400"/>
              <a:t>When running a Decision Tree using these hyperparameters, performance metrics were:</a:t>
            </a:r>
          </a:p>
          <a:p>
            <a:pPr lvl="1"/>
            <a:r>
              <a:rPr lang="en-US" sz="1400"/>
              <a:t>TPR = 0.96, PPV = 0.93, F1 Score = 0.94, &amp; AUC = 0.97</a:t>
            </a:r>
          </a:p>
        </p:txBody>
      </p:sp>
      <p:pic>
        <p:nvPicPr>
          <p:cNvPr id="9" name="Picture 8" descr="A graph of a tree&#10;&#10;Description automatically generated">
            <a:extLst>
              <a:ext uri="{FF2B5EF4-FFF2-40B4-BE49-F238E27FC236}">
                <a16:creationId xmlns:a16="http://schemas.microsoft.com/office/drawing/2014/main" id="{759A9820-C699-D60F-046C-DEBE25538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512" y="3559425"/>
            <a:ext cx="4590695" cy="2581173"/>
          </a:xfrm>
          <a:prstGeom prst="rect">
            <a:avLst/>
          </a:prstGeom>
        </p:spPr>
      </p:pic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A8E2CF14-F122-EDE0-671E-653D8C55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12" y="2391908"/>
            <a:ext cx="4873275" cy="116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3BCF9-DAA8-D17C-D1A5-C8E6DABD4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700"/>
              <a:t>Model 3: Random Forest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69674-F585-27EF-2659-CCD145F25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/>
              <a:t>Generated different train_test_split using same test size</a:t>
            </a:r>
          </a:p>
          <a:p>
            <a:r>
              <a:rPr lang="en-US" sz="2000"/>
              <a:t>Used default Random Forest based on Entropy </a:t>
            </a:r>
          </a:p>
          <a:p>
            <a:r>
              <a:rPr lang="en-US" sz="2000"/>
              <a:t>Trained classifier on training data to generate predictions based on X_train</a:t>
            </a:r>
          </a:p>
          <a:p>
            <a:r>
              <a:rPr lang="en-US" sz="2000"/>
              <a:t>Performance metrics for default Random Forest:</a:t>
            </a:r>
          </a:p>
          <a:p>
            <a:pPr lvl="1"/>
            <a:r>
              <a:rPr lang="en-US" sz="2000"/>
              <a:t>TPR = 0.97, PPV = 0.94, F1 Score = 0.96, AUC = 0.98</a:t>
            </a:r>
          </a:p>
        </p:txBody>
      </p:sp>
      <p:pic>
        <p:nvPicPr>
          <p:cNvPr id="7" name="Picture 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E55D295-6790-EA4B-0DDB-786D8AF5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65" y="3241307"/>
            <a:ext cx="4551636" cy="2899291"/>
          </a:xfrm>
          <a:prstGeom prst="rect">
            <a:avLst/>
          </a:prstGeom>
        </p:spPr>
      </p:pic>
      <p:pic>
        <p:nvPicPr>
          <p:cNvPr id="5" name="Picture 4" descr="A group of black text&#10;&#10;Description automatically generated">
            <a:extLst>
              <a:ext uri="{FF2B5EF4-FFF2-40B4-BE49-F238E27FC236}">
                <a16:creationId xmlns:a16="http://schemas.microsoft.com/office/drawing/2014/main" id="{BC0639AB-1824-7DD0-4857-092D15EB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65" y="2263365"/>
            <a:ext cx="4389120" cy="8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19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D289C-49E8-DE65-922B-260DA3ED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/>
              <a:t>Optimizing Hyperparameters for Random Forest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0A2B7-3BAC-94F5-C2C3-14288ABEB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1400" dirty="0"/>
              <a:t>Ran experiments using Grid Search to find optimal hyperparameters </a:t>
            </a:r>
          </a:p>
          <a:p>
            <a:r>
              <a:rPr lang="en-US" sz="1400" dirty="0"/>
              <a:t>Used 5-fold cross validation and F1 Score as metric to evaluate model performance</a:t>
            </a:r>
          </a:p>
          <a:p>
            <a:r>
              <a:rPr lang="en-US" sz="1400" dirty="0"/>
              <a:t>Hyperparameters that were optimized = </a:t>
            </a:r>
            <a:r>
              <a:rPr lang="en-US" sz="1400" dirty="0" err="1"/>
              <a:t>max_depth</a:t>
            </a:r>
            <a:r>
              <a:rPr lang="en-US" sz="1400" dirty="0"/>
              <a:t>, </a:t>
            </a:r>
            <a:r>
              <a:rPr lang="en-US" sz="1400" dirty="0" err="1"/>
              <a:t>min_samples_split</a:t>
            </a:r>
            <a:r>
              <a:rPr lang="en-US" sz="1400" dirty="0"/>
              <a:t>, </a:t>
            </a:r>
            <a:r>
              <a:rPr lang="en-US" sz="1400" dirty="0" err="1"/>
              <a:t>min_samples_leaf</a:t>
            </a:r>
            <a:r>
              <a:rPr lang="en-US" sz="1400" dirty="0"/>
              <a:t>, and </a:t>
            </a:r>
            <a:r>
              <a:rPr lang="en-US" sz="1400" dirty="0" err="1"/>
              <a:t>n_estimator</a:t>
            </a:r>
            <a:endParaRPr lang="en-US" sz="1400" dirty="0"/>
          </a:p>
          <a:p>
            <a:r>
              <a:rPr lang="en-US" sz="1400" dirty="0"/>
              <a:t>After running 9 different experiments, optimal hyperparameters were:</a:t>
            </a:r>
          </a:p>
          <a:p>
            <a:pPr lvl="1"/>
            <a:r>
              <a:rPr lang="en-US" sz="1400" dirty="0" err="1"/>
              <a:t>Max_depth</a:t>
            </a:r>
            <a:r>
              <a:rPr lang="en-US" sz="1400" dirty="0"/>
              <a:t> = 17, </a:t>
            </a:r>
            <a:r>
              <a:rPr lang="en-US" sz="1400" dirty="0" err="1"/>
              <a:t>min_samples_split</a:t>
            </a:r>
            <a:r>
              <a:rPr lang="en-US" sz="1400" dirty="0"/>
              <a:t> = 7, </a:t>
            </a:r>
            <a:r>
              <a:rPr lang="en-US" sz="1400" dirty="0" err="1"/>
              <a:t>min_samples_leaf</a:t>
            </a:r>
            <a:r>
              <a:rPr lang="en-US" sz="1400" dirty="0"/>
              <a:t> = 2, &amp; </a:t>
            </a:r>
            <a:r>
              <a:rPr lang="en-US" sz="1400" dirty="0" err="1"/>
              <a:t>n_estimators</a:t>
            </a:r>
            <a:r>
              <a:rPr lang="en-US" sz="1400" dirty="0"/>
              <a:t> = 169</a:t>
            </a:r>
          </a:p>
          <a:p>
            <a:r>
              <a:rPr lang="en-US" sz="1400" dirty="0"/>
              <a:t>When running Random Forest using these hyperparameters, performance metrics were:</a:t>
            </a:r>
          </a:p>
          <a:p>
            <a:pPr lvl="1"/>
            <a:r>
              <a:rPr lang="en-US" sz="1400" dirty="0"/>
              <a:t>TPR = 0.98, PPV = 0.94, F1 Score = 0.96, &amp; AUC = 0.98</a:t>
            </a:r>
          </a:p>
        </p:txBody>
      </p:sp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7A09B5BC-9CCE-AA7E-A2D3-71F3EBF5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504" y="2599509"/>
            <a:ext cx="5150277" cy="12231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of a tree with a line&#10;&#10;Description automatically generated">
            <a:extLst>
              <a:ext uri="{FF2B5EF4-FFF2-40B4-BE49-F238E27FC236}">
                <a16:creationId xmlns:a16="http://schemas.microsoft.com/office/drawing/2014/main" id="{4D7ECAA0-EE5C-25FE-4BD7-721505B9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65" y="3860265"/>
            <a:ext cx="3634351" cy="260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9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287E2-40E2-A45C-5619-67831482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Key Takeaways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3EEB7-C122-F433-40ED-D290DAF4B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1400" dirty="0"/>
              <a:t>Model which identified home run events best = Random Forest</a:t>
            </a:r>
          </a:p>
          <a:p>
            <a:r>
              <a:rPr lang="en-US" sz="1400" dirty="0"/>
              <a:t>Model with highest PPV = Decision Tree &amp; Random Forest</a:t>
            </a:r>
          </a:p>
          <a:p>
            <a:r>
              <a:rPr lang="en-US" sz="1400" dirty="0"/>
              <a:t>Model with highest F1 Score = Random Forest</a:t>
            </a:r>
          </a:p>
          <a:p>
            <a:r>
              <a:rPr lang="en-US" sz="1400" dirty="0"/>
              <a:t>Model with AUC score = Random Forest</a:t>
            </a:r>
          </a:p>
          <a:p>
            <a:r>
              <a:rPr lang="en-US" sz="1400" dirty="0"/>
              <a:t>Model that performs best over each performance metric = Random Forest</a:t>
            </a:r>
          </a:p>
          <a:p>
            <a:r>
              <a:rPr lang="en-US" sz="1400" dirty="0"/>
              <a:t>Features used (</a:t>
            </a:r>
            <a:r>
              <a:rPr lang="en-US" sz="1400" dirty="0" err="1"/>
              <a:t>hit_distance</a:t>
            </a:r>
            <a:r>
              <a:rPr lang="en-US" sz="1400" dirty="0"/>
              <a:t>, </a:t>
            </a:r>
            <a:r>
              <a:rPr lang="en-US" sz="1400" dirty="0" err="1"/>
              <a:t>launch_angle</a:t>
            </a:r>
            <a:r>
              <a:rPr lang="en-US" sz="1400" dirty="0"/>
              <a:t>, </a:t>
            </a:r>
            <a:r>
              <a:rPr lang="en-US" sz="1400" dirty="0" err="1"/>
              <a:t>delta_run_exp</a:t>
            </a:r>
            <a:r>
              <a:rPr lang="en-US" sz="1400" dirty="0"/>
              <a:t>, &amp; </a:t>
            </a:r>
            <a:r>
              <a:rPr lang="en-US" sz="1400" dirty="0" err="1"/>
              <a:t>hc_y</a:t>
            </a:r>
            <a:r>
              <a:rPr lang="en-US" sz="1400" dirty="0"/>
              <a:t>) were very accurate at differentiating between home run events and non-home run events across each classifier</a:t>
            </a:r>
          </a:p>
          <a:p>
            <a:r>
              <a:rPr lang="en-US" sz="1400" dirty="0"/>
              <a:t>There is a somewhat linear relationship between </a:t>
            </a:r>
            <a:r>
              <a:rPr lang="en-US" sz="1400" dirty="0" err="1"/>
              <a:t>hit_distance</a:t>
            </a:r>
            <a:r>
              <a:rPr lang="en-US" sz="1400" dirty="0"/>
              <a:t>, </a:t>
            </a:r>
            <a:r>
              <a:rPr lang="en-US" sz="1400" dirty="0" err="1"/>
              <a:t>launch_angle</a:t>
            </a:r>
            <a:r>
              <a:rPr lang="en-US" sz="1400" dirty="0"/>
              <a:t>, and </a:t>
            </a:r>
            <a:r>
              <a:rPr lang="en-US" sz="1400" dirty="0" err="1"/>
              <a:t>hc_y</a:t>
            </a:r>
            <a:endParaRPr lang="en-US" sz="1400" dirty="0"/>
          </a:p>
        </p:txBody>
      </p:sp>
      <p:pic>
        <p:nvPicPr>
          <p:cNvPr id="5" name="Picture 4" descr="A baseball player in a red jersey&#10;&#10;Description automatically generated">
            <a:extLst>
              <a:ext uri="{FF2B5EF4-FFF2-40B4-BE49-F238E27FC236}">
                <a16:creationId xmlns:a16="http://schemas.microsoft.com/office/drawing/2014/main" id="{9B683495-69AE-143E-1FAA-862D2624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016" y="2599509"/>
            <a:ext cx="5671794" cy="36394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5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09589-ADD0-B2C5-4629-ECC1218F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anchor="b">
            <a:normAutofit/>
          </a:bodyPr>
          <a:lstStyle/>
          <a:p>
            <a:r>
              <a:rPr lang="en-US" sz="3800"/>
              <a:t>Challenges Faced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1E2A5-7DB6-6856-FC14-E273F65F7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736" y="2508105"/>
            <a:ext cx="4709345" cy="3632493"/>
          </a:xfrm>
        </p:spPr>
        <p:txBody>
          <a:bodyPr anchor="ctr">
            <a:normAutofit/>
          </a:bodyPr>
          <a:lstStyle/>
          <a:p>
            <a:r>
              <a:rPr lang="en-US" sz="1900" dirty="0"/>
              <a:t>Biggest challenges were:</a:t>
            </a:r>
          </a:p>
          <a:p>
            <a:pPr lvl="1"/>
            <a:r>
              <a:rPr lang="en-US" sz="1900" dirty="0"/>
              <a:t>Figuring out what features to use/remove from analysis </a:t>
            </a:r>
          </a:p>
          <a:p>
            <a:pPr lvl="1"/>
            <a:r>
              <a:rPr lang="en-US" sz="1900" dirty="0"/>
              <a:t>Determining if multicollinearity was truly present</a:t>
            </a:r>
          </a:p>
          <a:p>
            <a:pPr lvl="1"/>
            <a:r>
              <a:rPr lang="en-US" sz="1900" dirty="0"/>
              <a:t>Figuring out how to handle NA values</a:t>
            </a:r>
          </a:p>
          <a:p>
            <a:pPr lvl="1"/>
            <a:r>
              <a:rPr lang="en-US" sz="1900" dirty="0"/>
              <a:t>Finding the optimal hyperparameters for Decision Tree and Random Forest</a:t>
            </a:r>
          </a:p>
          <a:p>
            <a:pPr lvl="1"/>
            <a:r>
              <a:rPr lang="en-US" sz="1900" dirty="0"/>
              <a:t>Determining how to evaluate model performance</a:t>
            </a:r>
          </a:p>
        </p:txBody>
      </p:sp>
      <p:pic>
        <p:nvPicPr>
          <p:cNvPr id="5" name="Picture 4" descr="A couple of people carrying a red arrow&#10;&#10;Description automatically generated">
            <a:extLst>
              <a:ext uri="{FF2B5EF4-FFF2-40B4-BE49-F238E27FC236}">
                <a16:creationId xmlns:a16="http://schemas.microsoft.com/office/drawing/2014/main" id="{1B2E7E0B-4E0C-C506-3176-7C52CBC0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17" r="4768" b="-1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6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3DD82-BC4A-9493-0283-0DE647C5D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DF17C-8A79-EDD9-AE50-E1ED45A4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Further examination of interaction between </a:t>
            </a:r>
            <a:r>
              <a:rPr lang="en-US" sz="1700" dirty="0" err="1"/>
              <a:t>hit_distance</a:t>
            </a:r>
            <a:r>
              <a:rPr lang="en-US" sz="1700" dirty="0"/>
              <a:t>, </a:t>
            </a:r>
            <a:r>
              <a:rPr lang="en-US" sz="1700" dirty="0" err="1"/>
              <a:t>launch_angle</a:t>
            </a:r>
            <a:r>
              <a:rPr lang="en-US" sz="1700" dirty="0"/>
              <a:t>, &amp; </a:t>
            </a:r>
            <a:r>
              <a:rPr lang="en-US" sz="1700" dirty="0" err="1"/>
              <a:t>hc_y</a:t>
            </a:r>
            <a:r>
              <a:rPr lang="en-US" sz="1700" dirty="0"/>
              <a:t> to see if they might be collinear despite not capturing the same data</a:t>
            </a:r>
          </a:p>
          <a:p>
            <a:r>
              <a:rPr lang="en-US" sz="1700" dirty="0"/>
              <a:t>Running further experiments to see if other hyperparameter values lead to even better performance</a:t>
            </a:r>
          </a:p>
          <a:p>
            <a:r>
              <a:rPr lang="en-US" sz="1700" dirty="0"/>
              <a:t>Testing other ML models to see if they yield more accurate results</a:t>
            </a:r>
          </a:p>
          <a:p>
            <a:r>
              <a:rPr lang="en-US" sz="1700" dirty="0"/>
              <a:t>Using only during event data to predict home run outcomes versus post-event data</a:t>
            </a:r>
          </a:p>
          <a:p>
            <a:r>
              <a:rPr lang="en-US" sz="1700" dirty="0"/>
              <a:t>Incorporating other features not accounted for in this analysis such as stadium or weather-related features into analysis</a:t>
            </a:r>
          </a:p>
          <a:p>
            <a:r>
              <a:rPr lang="en-US" sz="1700" dirty="0"/>
              <a:t>Performing similar analysis using only pitching data to determine home run outcomes</a:t>
            </a:r>
          </a:p>
          <a:p>
            <a:r>
              <a:rPr lang="en-US" sz="1700" dirty="0"/>
              <a:t>Multiple possible extensions based on findings</a:t>
            </a:r>
          </a:p>
        </p:txBody>
      </p:sp>
    </p:spTree>
    <p:extLst>
      <p:ext uri="{BB962C8B-B14F-4D97-AF65-F5344CB8AC3E}">
        <p14:creationId xmlns:p14="http://schemas.microsoft.com/office/powerpoint/2010/main" val="220695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8B460-2A69-2DC6-6480-76B664D5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Introduction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D259E-22AF-C954-8C20-99D62BC89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Goal: Use features from </a:t>
            </a:r>
            <a:r>
              <a:rPr lang="en-US" sz="1700" dirty="0" err="1"/>
              <a:t>Statcast</a:t>
            </a:r>
            <a:r>
              <a:rPr lang="en-US" sz="1700" dirty="0"/>
              <a:t> dataset to  differentiate between home runs and other hits</a:t>
            </a:r>
          </a:p>
          <a:p>
            <a:r>
              <a:rPr lang="en-US" sz="1700" dirty="0"/>
              <a:t>Used three different machine learning models</a:t>
            </a:r>
          </a:p>
          <a:p>
            <a:pPr lvl="1"/>
            <a:r>
              <a:rPr lang="en-US" sz="1700" dirty="0"/>
              <a:t>Logistic Regression</a:t>
            </a:r>
          </a:p>
          <a:p>
            <a:pPr lvl="1"/>
            <a:r>
              <a:rPr lang="en-US" sz="1700" dirty="0"/>
              <a:t>Decision Tree</a:t>
            </a:r>
          </a:p>
          <a:p>
            <a:pPr lvl="1"/>
            <a:r>
              <a:rPr lang="en-US" sz="1700" dirty="0"/>
              <a:t>Random Forest</a:t>
            </a:r>
          </a:p>
          <a:p>
            <a:r>
              <a:rPr lang="en-US" sz="1700" dirty="0"/>
              <a:t>Compared models to identify which one performed best</a:t>
            </a:r>
          </a:p>
          <a:p>
            <a:r>
              <a:rPr lang="en-US" sz="1700" dirty="0"/>
              <a:t>Based analysis of performance on TPR, PPV, f1_score, &amp; AUC</a:t>
            </a:r>
          </a:p>
        </p:txBody>
      </p:sp>
      <p:pic>
        <p:nvPicPr>
          <p:cNvPr id="7" name="Picture 6" descr="A fountain on a baseball field&#10;&#10;Description automatically generated">
            <a:extLst>
              <a:ext uri="{FF2B5EF4-FFF2-40B4-BE49-F238E27FC236}">
                <a16:creationId xmlns:a16="http://schemas.microsoft.com/office/drawing/2014/main" id="{1B615F3A-DA6C-B5DD-8F32-138436949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892862"/>
            <a:ext cx="5150277" cy="289703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96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22EBA-316E-4690-FA93-2F1EC630BC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96A2B-D6E6-1D95-C825-A9FB8542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4820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9F298-2789-E776-D758-1D2BDD61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About the Dataset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7DA4A-E5A0-3504-B612-71072691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000"/>
              <a:t>Contains Statcast data for each event from each game of 2021 MLB season</a:t>
            </a:r>
          </a:p>
          <a:p>
            <a:r>
              <a:rPr lang="en-US" sz="2000"/>
              <a:t> Statcast = high-speed camera tracking technology used to collect and analyze data related to player performance and game events</a:t>
            </a:r>
          </a:p>
          <a:p>
            <a:r>
              <a:rPr lang="en-US" sz="2000"/>
              <a:t>Captures player movements and athletic ability and translates into data related to pitching, hitting, fielding and more</a:t>
            </a:r>
          </a:p>
          <a:p>
            <a:pPr lvl="1"/>
            <a:r>
              <a:rPr lang="en-US" sz="2000"/>
              <a:t>Ex: Zone, hit_location, bb_type, release_speed, launch_speed, hit_distance, etc.</a:t>
            </a:r>
          </a:p>
          <a:p>
            <a:r>
              <a:rPr lang="en-US" sz="2000"/>
              <a:t>Dataset included 93 columns and 709,851 rows worth of data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6" name="Picture 5" descr="A white logo with a helmet on it&#10;&#10;Description automatically generated">
            <a:extLst>
              <a:ext uri="{FF2B5EF4-FFF2-40B4-BE49-F238E27FC236}">
                <a16:creationId xmlns:a16="http://schemas.microsoft.com/office/drawing/2014/main" id="{D5A41E40-B4FC-E282-88A6-684DF5FF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5" r="3" b="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DF1A630-2A9B-41A0-92F9-FDA261070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F8A23-3B99-52F8-1924-7A1FA24F8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Preprocessing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1F3D6-2991-237E-9125-2F16EF57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1700"/>
              <a:t>Created class labels where 1 = home run event and 0 = each other event</a:t>
            </a:r>
          </a:p>
          <a:p>
            <a:r>
              <a:rPr lang="en-US" sz="1700"/>
              <a:t>Reduced dataset to examine only events which were hits (single, double, triple, home run)</a:t>
            </a:r>
          </a:p>
          <a:p>
            <a:r>
              <a:rPr lang="en-US" sz="1700"/>
              <a:t>Made sure description of event was “hit_in_play”</a:t>
            </a:r>
          </a:p>
          <a:p>
            <a:r>
              <a:rPr lang="en-US" sz="1700"/>
              <a:t>Made sure data used was regular season and playoff data (no exhibition or pre-season games included)</a:t>
            </a:r>
          </a:p>
          <a:p>
            <a:r>
              <a:rPr lang="en-US" sz="1700"/>
              <a:t>For pitch_type feature, joined CS (slow curve), KC (knuckle curve), and CU (curveball) together as CU (all just different types of curveball)</a:t>
            </a:r>
          </a:p>
          <a:p>
            <a:endParaRPr lang="en-US" sz="170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5DA6A42-EED9-E707-E435-5A387DA2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858" y="3928318"/>
            <a:ext cx="2113114" cy="1515549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CE2DAED-3857-F76A-7B78-8D0ECDD9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857" y="1574457"/>
            <a:ext cx="4937759" cy="1925724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D5CD576-DCA7-464C-0905-603C87354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80" y="3912624"/>
            <a:ext cx="2901668" cy="15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6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1C035A6-3DD9-461C-9A70-5BCEC3A0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2641F-E20D-EACA-457C-2F0D31C4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Preprocessing Cont.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E8B59-35D5-B308-BE9F-A63DD616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Converted categorical features into numeric features and printed mapping for reference</a:t>
            </a:r>
          </a:p>
          <a:p>
            <a:r>
              <a:rPr lang="en-US" sz="1700" dirty="0"/>
              <a:t>Removed features with no bearing on analysis </a:t>
            </a:r>
          </a:p>
          <a:p>
            <a:r>
              <a:rPr lang="en-US" sz="1700" dirty="0"/>
              <a:t>Checked dataset for rows with NA values </a:t>
            </a:r>
          </a:p>
          <a:p>
            <a:r>
              <a:rPr lang="en-US" sz="1700" dirty="0"/>
              <a:t>Dropped rows with NA in them for </a:t>
            </a:r>
            <a:r>
              <a:rPr lang="en-US" sz="1700"/>
              <a:t>hit_distance</a:t>
            </a:r>
            <a:r>
              <a:rPr lang="en-US" sz="1700" dirty="0"/>
              <a:t>, </a:t>
            </a:r>
            <a:r>
              <a:rPr lang="en-US" sz="1700"/>
              <a:t>pitch_type_numeric</a:t>
            </a:r>
            <a:r>
              <a:rPr lang="en-US" sz="1700" dirty="0"/>
              <a:t>, zone, and </a:t>
            </a:r>
            <a:r>
              <a:rPr lang="en-US" sz="1700"/>
              <a:t>hc_x</a:t>
            </a:r>
            <a:endParaRPr lang="en-US" sz="1700" dirty="0"/>
          </a:p>
          <a:p>
            <a:r>
              <a:rPr lang="en-US" sz="1700" dirty="0"/>
              <a:t>Used median value to replace NA values for </a:t>
            </a:r>
            <a:r>
              <a:rPr lang="en-US" sz="1700"/>
              <a:t>release_spin_rate</a:t>
            </a:r>
            <a:r>
              <a:rPr lang="en-US" sz="1700" dirty="0"/>
              <a:t>, </a:t>
            </a:r>
            <a:r>
              <a:rPr lang="en-US" sz="1700"/>
              <a:t>release_extension</a:t>
            </a:r>
            <a:r>
              <a:rPr lang="en-US" sz="1700" dirty="0"/>
              <a:t>, and </a:t>
            </a:r>
            <a:r>
              <a:rPr lang="en-US" sz="1700"/>
              <a:t>spin_axis</a:t>
            </a:r>
            <a:r>
              <a:rPr lang="en-US" sz="1700" dirty="0"/>
              <a:t> (no more NA values after these changes)</a:t>
            </a:r>
          </a:p>
        </p:txBody>
      </p:sp>
      <p:pic>
        <p:nvPicPr>
          <p:cNvPr id="17" name="Picture 1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DA303D5-CB7C-0F95-22F9-663354642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528" y="3506726"/>
            <a:ext cx="1481328" cy="1329491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874BC36-8FC9-C525-9D4D-478A068F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395" y="1025611"/>
            <a:ext cx="4835102" cy="2440519"/>
          </a:xfrm>
          <a:prstGeom prst="rect">
            <a:avLst/>
          </a:prstGeom>
        </p:spPr>
      </p:pic>
      <p:pic>
        <p:nvPicPr>
          <p:cNvPr id="19" name="Picture 18" descr="A computer code with black text&#10;&#10;Description automatically generated">
            <a:extLst>
              <a:ext uri="{FF2B5EF4-FFF2-40B4-BE49-F238E27FC236}">
                <a16:creationId xmlns:a16="http://schemas.microsoft.com/office/drawing/2014/main" id="{7B80EC02-F3C0-FF18-EA30-A8E507517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351" y="4006674"/>
            <a:ext cx="1481328" cy="829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6308B9-CEAC-E88C-5F8D-CF1AE892F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164" y="5004181"/>
            <a:ext cx="4739900" cy="4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28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0295-24F3-46A8-19A1-9E2AB970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6" y="5473298"/>
            <a:ext cx="4266030" cy="334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AAD05-044E-CA2F-A518-8348B0E7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409" y="4958024"/>
            <a:ext cx="5015959" cy="515274"/>
          </a:xfrm>
          <a:prstGeom prst="rect">
            <a:avLst/>
          </a:prstGeom>
        </p:spPr>
      </p:pic>
      <p:pic>
        <p:nvPicPr>
          <p:cNvPr id="11" name="Content Placeholder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3DE5801-7C5D-9BFA-AF2B-6176DB50C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746" y="1841157"/>
            <a:ext cx="9435622" cy="297822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C22A4-FE8C-90A6-0F01-60EBE76B9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746" y="4999759"/>
            <a:ext cx="4266030" cy="42612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5B1B9EC0-69E1-7B46-34F3-3F67C9E0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 Removing NA Values</a:t>
            </a:r>
          </a:p>
        </p:txBody>
      </p:sp>
    </p:spTree>
    <p:extLst>
      <p:ext uri="{BB962C8B-B14F-4D97-AF65-F5344CB8AC3E}">
        <p14:creationId xmlns:p14="http://schemas.microsoft.com/office/powerpoint/2010/main" val="2651023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EA7CC-E937-F375-94AF-76C3DCABB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700"/>
              <a:t>Determining Feature Importance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AA469-CEBA-31CF-E53E-0FCC7FDC2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After preprocessing, still had 38 features which might have impact on identifying home runs</a:t>
            </a:r>
          </a:p>
          <a:p>
            <a:r>
              <a:rPr lang="en-US" sz="1700" dirty="0"/>
              <a:t>Ran Logistic Regression with scaled features to print beta coefficients (largest = most important, 2</a:t>
            </a:r>
            <a:r>
              <a:rPr lang="en-US" sz="1700" baseline="30000" dirty="0"/>
              <a:t>nd</a:t>
            </a:r>
            <a:r>
              <a:rPr lang="en-US" sz="1700" dirty="0"/>
              <a:t> largest = 2</a:t>
            </a:r>
            <a:r>
              <a:rPr lang="en-US" sz="1700" baseline="30000" dirty="0"/>
              <a:t>nd</a:t>
            </a:r>
            <a:r>
              <a:rPr lang="en-US" sz="1700" dirty="0"/>
              <a:t> most important, and so on)</a:t>
            </a:r>
          </a:p>
          <a:p>
            <a:r>
              <a:rPr lang="en-US" sz="1700" dirty="0"/>
              <a:t>Took absolute value of coefficients and sorted in descending order</a:t>
            </a:r>
          </a:p>
          <a:p>
            <a:r>
              <a:rPr lang="en-US" sz="1700" dirty="0"/>
              <a:t>Turned feature names into array sorted by absolute value of coefficients </a:t>
            </a:r>
          </a:p>
          <a:p>
            <a:r>
              <a:rPr lang="en-US" sz="1700" dirty="0"/>
              <a:t>Features in order of importance: </a:t>
            </a:r>
            <a:r>
              <a:rPr lang="en-US" sz="1700" dirty="0" err="1"/>
              <a:t>hit_distance</a:t>
            </a:r>
            <a:r>
              <a:rPr lang="en-US" sz="1700" dirty="0"/>
              <a:t>, </a:t>
            </a:r>
            <a:r>
              <a:rPr lang="en-US" sz="1700" dirty="0" err="1"/>
              <a:t>launch_angle</a:t>
            </a:r>
            <a:r>
              <a:rPr lang="en-US" sz="1700" dirty="0"/>
              <a:t>, </a:t>
            </a:r>
            <a:r>
              <a:rPr lang="en-US" sz="1700" dirty="0" err="1"/>
              <a:t>delta_run_exp</a:t>
            </a:r>
            <a:r>
              <a:rPr lang="en-US" sz="1700" dirty="0"/>
              <a:t>, </a:t>
            </a:r>
            <a:r>
              <a:rPr lang="en-US" sz="1700" dirty="0" err="1"/>
              <a:t>launch_speed</a:t>
            </a:r>
            <a:r>
              <a:rPr lang="en-US" sz="1700" dirty="0"/>
              <a:t>, </a:t>
            </a:r>
            <a:r>
              <a:rPr lang="en-US" sz="1700" dirty="0" err="1"/>
              <a:t>bb_type</a:t>
            </a:r>
            <a:r>
              <a:rPr lang="en-US" sz="1700" dirty="0"/>
              <a:t>, </a:t>
            </a:r>
            <a:r>
              <a:rPr lang="en-US" sz="1700" dirty="0" err="1"/>
              <a:t>hc_y</a:t>
            </a:r>
            <a:r>
              <a:rPr lang="en-US" sz="1700" dirty="0"/>
              <a:t>, </a:t>
            </a:r>
            <a:r>
              <a:rPr lang="en-US" sz="1700" dirty="0" err="1"/>
              <a:t>hc_x</a:t>
            </a:r>
            <a:r>
              <a:rPr lang="en-US" sz="1700" dirty="0"/>
              <a:t>, ay, </a:t>
            </a:r>
            <a:r>
              <a:rPr lang="en-US" sz="1700" dirty="0" err="1"/>
              <a:t>pfx_z</a:t>
            </a:r>
            <a:r>
              <a:rPr lang="en-US" sz="1700" dirty="0"/>
              <a:t>, </a:t>
            </a:r>
            <a:r>
              <a:rPr lang="en-US" sz="1700" dirty="0" err="1"/>
              <a:t>pitch_type</a:t>
            </a:r>
            <a:endParaRPr lang="en-US" sz="17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89FDD8-1B57-235C-7524-B473F2FF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168" y="1710667"/>
            <a:ext cx="4937759" cy="2505911"/>
          </a:xfrm>
          <a:prstGeom prst="rect">
            <a:avLst/>
          </a:prstGeom>
        </p:spPr>
      </p:pic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9B86C32B-7BE0-058B-DC3F-6D15030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4360912"/>
            <a:ext cx="4389120" cy="100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44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63280-59F2-2885-9E27-FA2E7F7B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700"/>
              <a:t>Examining Features for Signs of Multicollinearity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6B07F-78CA-7E06-78F9-125E8331F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1600"/>
              <a:t>Examined correlation matrix for 10 most important features for both home runs and non-home runs</a:t>
            </a:r>
          </a:p>
          <a:p>
            <a:r>
              <a:rPr lang="en-US" sz="1600"/>
              <a:t>For non-home runs (most notable correlations):</a:t>
            </a:r>
          </a:p>
          <a:p>
            <a:pPr lvl="1"/>
            <a:r>
              <a:rPr lang="en-US" sz="1600"/>
              <a:t>Launch_angle &amp; hit_distance = 0.73 </a:t>
            </a:r>
          </a:p>
          <a:p>
            <a:pPr lvl="1"/>
            <a:r>
              <a:rPr lang="en-US" sz="1600"/>
              <a:t>hc_y &amp; hit_distance = -0.74</a:t>
            </a:r>
          </a:p>
          <a:p>
            <a:pPr lvl="1"/>
            <a:r>
              <a:rPr lang="en-US" sz="1600"/>
              <a:t>hc_y &amp; launch_angle = -0.55</a:t>
            </a:r>
          </a:p>
          <a:p>
            <a:pPr lvl="1"/>
            <a:r>
              <a:rPr lang="en-US" sz="1600"/>
              <a:t>hc_y &amp; launch_speed = -0.50</a:t>
            </a:r>
          </a:p>
          <a:p>
            <a:pPr lvl="1"/>
            <a:r>
              <a:rPr lang="en-US" sz="1600"/>
              <a:t>ay &amp; pfx_z = 0.57</a:t>
            </a:r>
          </a:p>
          <a:p>
            <a:r>
              <a:rPr lang="en-US" sz="1600"/>
              <a:t>For home runs (most notable correlations):</a:t>
            </a:r>
          </a:p>
          <a:p>
            <a:pPr lvl="1"/>
            <a:r>
              <a:rPr lang="en-US" sz="1600"/>
              <a:t>Launch_speed &amp; hit_distance = 0.63</a:t>
            </a:r>
          </a:p>
          <a:p>
            <a:pPr lvl="1"/>
            <a:r>
              <a:rPr lang="en-US" sz="1600"/>
              <a:t>Launch_speed &amp; hc_y = -0.79</a:t>
            </a:r>
          </a:p>
          <a:p>
            <a:pPr lvl="1"/>
            <a:r>
              <a:rPr lang="en-US" sz="1600"/>
              <a:t>Pfx_z &amp; ay = 0.61</a:t>
            </a:r>
          </a:p>
          <a:p>
            <a:endParaRPr lang="en-US" sz="160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B94F9F0-026A-E1A6-03DD-B3603231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27" y="522751"/>
            <a:ext cx="3509319" cy="28327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FF1B96-46BC-2C42-419F-2D608349A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130" y="3420936"/>
            <a:ext cx="3595816" cy="27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3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F4CB1B7-AF26-4C13-8E7D-0489A31E4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FBD26-4F3B-BA13-7978-0DE1CC782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100"/>
              <a:t>Examining Features for Signs of Multicollinearity Cont.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585C1-5D9F-8BD3-AFD9-D9EBB22D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1700"/>
              <a:t>Checked VIF (Variance Inflation Factor) for all 10 features</a:t>
            </a:r>
          </a:p>
          <a:p>
            <a:r>
              <a:rPr lang="en-US" sz="1700"/>
              <a:t>For non-home run events:</a:t>
            </a:r>
          </a:p>
          <a:p>
            <a:pPr lvl="1"/>
            <a:r>
              <a:rPr lang="en-US" sz="1700"/>
              <a:t>Moderate correlation detected (3.67 for hit_distance, launch_angle = 2.23, hc_y = 2.90)</a:t>
            </a:r>
          </a:p>
          <a:p>
            <a:r>
              <a:rPr lang="en-US" sz="1700"/>
              <a:t>For home run events:</a:t>
            </a:r>
          </a:p>
          <a:p>
            <a:pPr lvl="1"/>
            <a:r>
              <a:rPr lang="en-US" sz="1700"/>
              <a:t>Again, moderate correlation noted (4.32 for hit_distance, hc_y = 2.90)</a:t>
            </a:r>
          </a:p>
          <a:p>
            <a:r>
              <a:rPr lang="en-US" sz="1700"/>
              <a:t>Decided to keep both hit_distance and hc_y as features (did not capture the same data upon examination) 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C18FDA-B105-E22E-8569-88743EE0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178" y="1128839"/>
            <a:ext cx="3559633" cy="513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0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1626</Words>
  <Application>Microsoft Macintosh PowerPoint</Application>
  <PresentationFormat>Widescreen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Using Statcast Data to Predict Home Run Outcomes</vt:lpstr>
      <vt:lpstr>Introduction</vt:lpstr>
      <vt:lpstr>About the Dataset</vt:lpstr>
      <vt:lpstr>Preprocessing</vt:lpstr>
      <vt:lpstr>Preprocessing Cont.</vt:lpstr>
      <vt:lpstr>Code for Removing NA Values</vt:lpstr>
      <vt:lpstr>Determining Feature Importance</vt:lpstr>
      <vt:lpstr>Examining Features for Signs of Multicollinearity</vt:lpstr>
      <vt:lpstr>Examining Features for Signs of Multicollinearity Cont.</vt:lpstr>
      <vt:lpstr>Model 1: Logistic Regression on 10 Features</vt:lpstr>
      <vt:lpstr>Re-Examining 4 Most Important Features for Multicollinearity </vt:lpstr>
      <vt:lpstr>Optimal Model 1: Logistic Regression using 4 Features</vt:lpstr>
      <vt:lpstr>Model 2: Default Decision Tree Classifier</vt:lpstr>
      <vt:lpstr>Optimizing Hyperparameters for Decision Tree</vt:lpstr>
      <vt:lpstr>Model 3: Random Forest </vt:lpstr>
      <vt:lpstr>Optimizing Hyperparameters for Random Forest</vt:lpstr>
      <vt:lpstr>Key Takeaways</vt:lpstr>
      <vt:lpstr>Challenges Faced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Graydon Bower</dc:creator>
  <cp:lastModifiedBy>Graydon Bower</cp:lastModifiedBy>
  <cp:revision>8</cp:revision>
  <dcterms:created xsi:type="dcterms:W3CDTF">2024-12-08T22:05:52Z</dcterms:created>
  <dcterms:modified xsi:type="dcterms:W3CDTF">2024-12-10T01:26:03Z</dcterms:modified>
</cp:coreProperties>
</file>